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20"/>
  </p:notesMasterIdLst>
  <p:handoutMasterIdLst>
    <p:handoutMasterId r:id="rId21"/>
  </p:handoutMasterIdLst>
  <p:sldIdLst>
    <p:sldId id="533" r:id="rId6"/>
    <p:sldId id="534" r:id="rId7"/>
    <p:sldId id="535" r:id="rId8"/>
    <p:sldId id="536" r:id="rId9"/>
    <p:sldId id="537" r:id="rId10"/>
    <p:sldId id="538" r:id="rId11"/>
    <p:sldId id="539" r:id="rId12"/>
    <p:sldId id="543" r:id="rId13"/>
    <p:sldId id="540" r:id="rId14"/>
    <p:sldId id="544" r:id="rId15"/>
    <p:sldId id="545" r:id="rId16"/>
    <p:sldId id="541" r:id="rId17"/>
    <p:sldId id="542" r:id="rId18"/>
    <p:sldId id="546" r:id="rId19"/>
  </p:sldIdLst>
  <p:sldSz cx="12192000" cy="9144000"/>
  <p:notesSz cx="6858000" cy="9144000"/>
  <p:defaultTextStyle>
    <a:defPPr>
      <a:defRPr lang="en-US"/>
    </a:defPPr>
    <a:lvl1pPr marL="0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1pPr>
    <a:lvl2pPr marL="512038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2pPr>
    <a:lvl3pPr marL="1024077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3pPr>
    <a:lvl4pPr marL="1536115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4pPr>
    <a:lvl5pPr marL="2048154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5pPr>
    <a:lvl6pPr marL="2560192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6pPr>
    <a:lvl7pPr marL="3072231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7pPr>
    <a:lvl8pPr marL="3584269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8pPr>
    <a:lvl9pPr marL="4096307" algn="l" defTabSz="512038" rtl="0" eaLnBrk="1" latinLnBrk="0" hangingPunct="1">
      <a:defRPr sz="201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755"/>
    <a:srgbClr val="6C54A3"/>
    <a:srgbClr val="FFB500"/>
    <a:srgbClr val="6CC24A"/>
    <a:srgbClr val="F68A33"/>
    <a:srgbClr val="939598"/>
    <a:srgbClr val="7EDDD3"/>
    <a:srgbClr val="4F868E"/>
    <a:srgbClr val="C8102E"/>
    <a:srgbClr val="A315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60" autoAdjust="0"/>
    <p:restoredTop sz="86395"/>
  </p:normalViewPr>
  <p:slideViewPr>
    <p:cSldViewPr snapToGrid="0">
      <p:cViewPr>
        <p:scale>
          <a:sx n="100" d="100"/>
          <a:sy n="100" d="100"/>
        </p:scale>
        <p:origin x="1056" y="-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B8A31-2B9F-A94B-A2CC-00F18DA57334}" type="datetimeFigureOut">
              <a:rPr lang="en-US" smtClean="0"/>
              <a:pPr/>
              <a:t>5/4/25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F604B-6C0D-8446-A61A-2AA75F37191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439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1EC66E-FACF-7F40-AACA-BA49429FF6B3}" type="datetimeFigureOut">
              <a:rPr lang="en-US" smtClean="0"/>
              <a:pPr/>
              <a:t>5/4/25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BDDD1B-7981-514B-B211-D97C9422D5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52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1pPr>
    <a:lvl2pPr marL="512038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2pPr>
    <a:lvl3pPr marL="1024077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3pPr>
    <a:lvl4pPr marL="1536115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4pPr>
    <a:lvl5pPr marL="2048154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5pPr>
    <a:lvl6pPr marL="2560192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6pPr>
    <a:lvl7pPr marL="3072231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7pPr>
    <a:lvl8pPr marL="3584269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8pPr>
    <a:lvl9pPr marL="4096307" algn="l" defTabSz="512038" rtl="0" eaLnBrk="1" latinLnBrk="0" hangingPunct="1">
      <a:defRPr sz="134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rlz=1C5CHFA_enUS973US973&amp;cs=1&amp;sca_esv=da8ffb943f19aa7d&amp;q=left+anterior+descending+artery&amp;sa=X&amp;ved=2ahUKEwj9xPPmiP6MAxVgiO4BHVzqNFMQxccNegQIAhAC&amp;mstk=AUtExfDSK5_pXQ2BUPOOQnp86qRf5ZjPCHrHjKFmTCMej475dYnt4QHXGA1BPbHDO_C16wa2Sd0EXRu7gukQHK7qVgzIF9dQbIlQH283OvzrPTHzBKPITxUq80zLpP7BIyCqsXI&amp;csui=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google.com/search?rlz=1C5CHFA_enUS973US973&amp;cs=1&amp;sca_esv=da8ffb943f19aa7d&amp;q=ventricular+fibrillation+%28VF%29&amp;sa=X&amp;ved=2ahUKEwj9xPPmiP6MAxVgiO4BHVzqNFMQxccNegQIAhAD&amp;mstk=AUtExfDSK5_pXQ2BUPOOQnp86qRf5ZjPCHrHjKFmTCMej475dYnt4QHXGA1BPbHDO_C16wa2Sd0EXRu7gukQHK7qVgzIF9dQbIlQH283OvzrPTHzBKPITxUq80zLpP7BIyCqsXI&amp;csui=3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F7271-E8CF-00B9-4B08-28E400283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807DA9-CCDB-92E8-4A10-453A5AE892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952BA6-F9CB-333C-F73A-E46E7853B4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Role-play how residents should </a:t>
            </a:r>
            <a:r>
              <a:rPr lang="en-US" b="1" dirty="0"/>
              <a:t>communicate lab findings quickly</a:t>
            </a:r>
            <a:r>
              <a:rPr lang="en-US" dirty="0"/>
              <a:t> to influence ACLS management.</a:t>
            </a:r>
          </a:p>
          <a:p>
            <a:r>
              <a:rPr lang="en-US" b="1" dirty="0"/>
              <a:t>Severe metabolic acidosis</a:t>
            </a:r>
            <a:r>
              <a:rPr lang="en-US" dirty="0"/>
              <a:t> (low pH, HCO₃⁻), likely from lactic acidosis and hypoperfusion.</a:t>
            </a:r>
          </a:p>
          <a:p>
            <a:r>
              <a:rPr lang="en-US" b="1" dirty="0"/>
              <a:t>Hyperkalemia</a:t>
            </a:r>
            <a:r>
              <a:rPr lang="en-US" dirty="0"/>
              <a:t> (6.9) → treat urgently</a:t>
            </a:r>
          </a:p>
          <a:p>
            <a:r>
              <a:rPr lang="en-US" dirty="0"/>
              <a:t>Mild </a:t>
            </a:r>
            <a:r>
              <a:rPr lang="en-US" b="1" dirty="0"/>
              <a:t>hypocalcemia</a:t>
            </a:r>
            <a:r>
              <a:rPr lang="en-US" dirty="0"/>
              <a:t>, which may contribute to cardiac instability.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32D37-8BD6-F60B-69CB-BBF3C6E4B0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167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E6E81-40B0-31CA-B86D-58A55B742D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FB7CBE-E786-E612-CE8D-F641E4EAB5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A39371-0DDA-A823-A0C3-A81B57153C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780B9-F87A-3D7B-2940-784E7F0EB0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27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4A3F0-AA9B-EDA5-4AE4-943C2C7AA8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4C6AF9-F3B9-3963-BD79-C798DC8A2C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873D89-CEF8-C81F-55FE-50ACF5579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Interpretation:</a:t>
            </a:r>
          </a:p>
          <a:p>
            <a:r>
              <a:rPr lang="en-US" b="0" dirty="0"/>
              <a:t>High lactate + metabolic acidosis = post-arrest hypoperfusion.</a:t>
            </a:r>
          </a:p>
          <a:p>
            <a:r>
              <a:rPr lang="en-US" b="0" dirty="0" err="1"/>
              <a:t>pO</a:t>
            </a:r>
            <a:r>
              <a:rPr lang="en-US" b="0" dirty="0"/>
              <a:t>₂ low = poor oxygenation during arrest (likely cause/contributor to VF).</a:t>
            </a:r>
          </a:p>
          <a:p>
            <a:r>
              <a:rPr lang="en-US" b="0" dirty="0"/>
              <a:t>No major electrolyte abnormality (mild hyperkalemia is expected post-VF).</a:t>
            </a:r>
          </a:p>
          <a:p>
            <a:r>
              <a:rPr lang="en-US" b="0" dirty="0"/>
              <a:t>Ionized calcium at low-normal – may worsen if CPR continues.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11477-F27D-5EE5-008F-0D206D17AB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69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5CC3F5-585F-5500-89B5-6A669ABEC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182DD72-DABD-D02D-F0BD-A1430FD128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B8FAB3-9EF9-14F2-D981-71AFFD896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Anterior STEMI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, which typically involves blockage of the </a:t>
            </a:r>
            <a:r>
              <a:rPr lang="en-US" b="0" i="0" dirty="0">
                <a:effectLst/>
                <a:latin typeface="Google Sans"/>
                <a:hlinkClick r:id="rId3"/>
              </a:rPr>
              <a:t>left anterior descending artery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 (LAD), is the most common type of STEMI associated with 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  <a:hlinkClick r:id="rId4"/>
              </a:rPr>
              <a:t>ventricular fibrillation (VF)</a:t>
            </a:r>
            <a:r>
              <a:rPr lang="en-US" b="0" i="0" dirty="0">
                <a:solidFill>
                  <a:srgbClr val="EEF0FF"/>
                </a:solidFill>
                <a:effectLst/>
                <a:latin typeface="Google Sans"/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3E32A-5DF1-38A6-74A1-759800FF5A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16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91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4C263-71E6-0530-93C9-2A9AED1BB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26F2A2-EA19-49A4-0B79-B2DEC7DBC5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FF80FD-35A1-E926-2E4D-7C0883363B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3260A-5612-0507-9E41-B6D2494CC9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BDDD1B-7981-514B-B211-D97C9422D57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55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997066"/>
            <a:ext cx="10363200" cy="196003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4667" baseline="0">
                <a:solidFill>
                  <a:schemeClr val="tx1">
                    <a:lumMod val="65000"/>
                    <a:lumOff val="35000"/>
                  </a:schemeClr>
                </a:solidFill>
                <a:latin typeface="Century Gothic Bold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28800" y="5472410"/>
            <a:ext cx="8534400" cy="2749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333" cap="all" baseline="0">
                <a:solidFill>
                  <a:srgbClr val="B01C32"/>
                </a:solidFill>
                <a:latin typeface="Century Gothic Bold Italic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PRESENTER NAME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 flipV="1">
            <a:off x="1949318" y="3877028"/>
            <a:ext cx="8293365" cy="7056"/>
          </a:xfrm>
          <a:prstGeom prst="line">
            <a:avLst/>
          </a:prstGeom>
          <a:ln w="3175" cmpd="sng">
            <a:solidFill>
              <a:srgbClr val="B01C3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16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098" y="2776801"/>
            <a:ext cx="2055812" cy="719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901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bg>
      <p:bgPr>
        <a:gradFill>
          <a:gsLst>
            <a:gs pos="60000">
              <a:schemeClr val="tx1">
                <a:lumMod val="80000"/>
                <a:lumOff val="20000"/>
              </a:schemeClr>
            </a:gs>
            <a:gs pos="100000">
              <a:srgbClr val="1E1E1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 descr="U Health_horizontal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21587"/>
            <a:ext cx="1299104" cy="454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51720" y="3850569"/>
            <a:ext cx="10699751" cy="152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"Click to edit Master text styles”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6101292" y="5674434"/>
            <a:ext cx="5349875" cy="4074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500" b="0" i="1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2160639" y="8741029"/>
            <a:ext cx="7523516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i="0" spc="167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RESILIENCY CENTER: UTAH ADVANCED COMMUNICATIONS TRAINING (UACT)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 userDrawn="1"/>
        </p:nvSpPr>
        <p:spPr>
          <a:xfrm>
            <a:off x="2" y="1"/>
            <a:ext cx="105833" cy="9144000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1">
    <p:bg>
      <p:bgPr>
        <a:gradFill flip="none" rotWithShape="1">
          <a:gsLst>
            <a:gs pos="0">
              <a:srgbClr val="A21727">
                <a:lumMod val="96000"/>
                <a:lumOff val="4000"/>
              </a:srgbClr>
            </a:gs>
            <a:gs pos="100000">
              <a:srgbClr val="A2172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V="1">
            <a:off x="3028157" y="5259916"/>
            <a:ext cx="6096000" cy="7056"/>
          </a:xfrm>
          <a:prstGeom prst="line">
            <a:avLst/>
          </a:prstGeom>
          <a:ln w="3175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3" descr="U Health_horizontal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573" y="5565072"/>
            <a:ext cx="2071688" cy="724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28157" y="3496129"/>
            <a:ext cx="6096000" cy="19155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6667" b="0" i="0" spc="167" baseline="0">
                <a:solidFill>
                  <a:schemeClr val="bg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8" y="8741029"/>
            <a:ext cx="6674705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i="0" spc="167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RESILIENCY CENTER: UTAH ADVANCED COMMUNICATIONS TRAINING (UACT)</a:t>
            </a:r>
          </a:p>
        </p:txBody>
      </p:sp>
    </p:spTree>
    <p:extLst>
      <p:ext uri="{BB962C8B-B14F-4D97-AF65-F5344CB8AC3E}">
        <p14:creationId xmlns:p14="http://schemas.microsoft.com/office/powerpoint/2010/main" val="11208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grayscl/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" r="3588" b="762"/>
          <a:stretch/>
        </p:blipFill>
        <p:spPr bwMode="auto">
          <a:xfrm>
            <a:off x="1" y="-9286"/>
            <a:ext cx="12192000" cy="9153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30196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angle 17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3" name="TextBox 2"/>
          <p:cNvSpPr txBox="1"/>
          <p:nvPr userDrawn="1"/>
        </p:nvSpPr>
        <p:spPr>
          <a:xfrm>
            <a:off x="10492057" y="8748892"/>
            <a:ext cx="2975239" cy="246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000" b="1" spc="251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rPr>
              <a:t>CONFIDENTIAL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28157" y="3496129"/>
            <a:ext cx="6096000" cy="19155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6667" b="0" i="0" spc="167" baseline="0">
                <a:solidFill>
                  <a:srgbClr val="A21727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pic>
        <p:nvPicPr>
          <p:cNvPr id="19" name="Picture 16" descr="U Health_horizontal_cmyk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8098" y="5550960"/>
            <a:ext cx="2055812" cy="719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Connector 19"/>
          <p:cNvCxnSpPr/>
          <p:nvPr userDrawn="1"/>
        </p:nvCxnSpPr>
        <p:spPr>
          <a:xfrm flipV="1">
            <a:off x="3028157" y="5259916"/>
            <a:ext cx="6096000" cy="7056"/>
          </a:xfrm>
          <a:prstGeom prst="line">
            <a:avLst/>
          </a:prstGeom>
          <a:ln w="3175" cmpd="sng">
            <a:solidFill>
              <a:srgbClr val="B01C3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2160439" y="8736029"/>
            <a:ext cx="992188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spc="167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/>
              <a:t>@HANDLE</a:t>
            </a:r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453006" y="8736029"/>
            <a:ext cx="992188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spc="167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/>
              <a:t>HASHTAG</a:t>
            </a:r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745817" y="8736029"/>
            <a:ext cx="992188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spc="167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/>
              <a:t>MISC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49" y="771649"/>
            <a:ext cx="10661651" cy="7327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920750" y="2349854"/>
            <a:ext cx="10563679" cy="5945337"/>
          </a:xfrm>
          <a:prstGeom prst="rect">
            <a:avLst/>
          </a:prstGeo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8" y="8741029"/>
            <a:ext cx="7089465" cy="338667"/>
          </a:xfrm>
          <a:prstGeom prst="rect">
            <a:avLst/>
          </a:prstGeo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1" i="0" spc="167" baseline="0">
                <a:solidFill>
                  <a:srgbClr val="A21727"/>
                </a:solidFill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RESILIENCY CENTER: UTAH ADVANCED COMMUNICATIONS TRAINING (UACT)</a:t>
            </a:r>
          </a:p>
          <a:p>
            <a:pPr lvl="0"/>
            <a:endParaRPr lang="en-US"/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33697"/>
            <a:ext cx="1299104" cy="45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114763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6" y="8741029"/>
            <a:ext cx="7060528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i="0" spc="167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/>
              <a:t>RESILIENCY CENTER: UTAH ADVANCED COMMUNICATIONS TRAINING (UACT)</a:t>
            </a:r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33697"/>
            <a:ext cx="1299104" cy="45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49" y="771649"/>
            <a:ext cx="10661651" cy="7327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6" y="8741029"/>
            <a:ext cx="7687491" cy="338667"/>
          </a:xfrm>
          <a:prstGeom prst="rect">
            <a:avLst/>
          </a:prstGeo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1" i="0" spc="167" baseline="0">
                <a:solidFill>
                  <a:srgbClr val="A21727"/>
                </a:solidFill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RESILIENCY CENTER: UTAH ADVANCED COMMUNICATIONS TRAINING (UACT)</a:t>
            </a:r>
          </a:p>
          <a:p>
            <a:pPr lvl="0"/>
            <a:endParaRPr lang="en-US"/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33697"/>
            <a:ext cx="1299104" cy="45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Text/Title and One Column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49" y="771649"/>
            <a:ext cx="10661651" cy="7327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920753" y="2349854"/>
            <a:ext cx="5049857" cy="5945337"/>
          </a:xfrm>
          <a:prstGeom prst="rect">
            <a:avLst/>
          </a:prstGeo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6" y="8741029"/>
            <a:ext cx="7822528" cy="338667"/>
          </a:xfrm>
          <a:prstGeom prst="rect">
            <a:avLst/>
          </a:prstGeom>
        </p:spPr>
        <p:txBody>
          <a:bodyPr/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1" i="0" spc="167" baseline="0">
                <a:solidFill>
                  <a:srgbClr val="A21727"/>
                </a:solidFill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RESILIENCY CENTER: UTAH ADVANCED COMMUNICATIONS TRAINING (UACT)</a:t>
            </a:r>
          </a:p>
          <a:p>
            <a:pPr lvl="0"/>
            <a:endParaRPr lang="en-US"/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33697"/>
            <a:ext cx="1299104" cy="45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sz="half" idx="15"/>
          </p:nvPr>
        </p:nvSpPr>
        <p:spPr>
          <a:xfrm>
            <a:off x="6532546" y="2349854"/>
            <a:ext cx="5049857" cy="5945337"/>
          </a:xfrm>
          <a:prstGeom prst="rect">
            <a:avLst/>
          </a:prstGeo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0749" y="771649"/>
            <a:ext cx="10661651" cy="73271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2" y="0"/>
            <a:ext cx="105833" cy="9225139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60638" y="8741029"/>
            <a:ext cx="7166631" cy="3386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="1" i="0" spc="167" baseline="0">
                <a:solidFill>
                  <a:srgbClr val="A21727"/>
                </a:solidFill>
              </a:defRPr>
            </a:lvl1pPr>
          </a:lstStyle>
          <a:p>
            <a:pPr lvl="0"/>
            <a:r>
              <a:rPr lang="en-US"/>
              <a:t>RESILIENCY CENTER: UTAH ADVANCED COMMUNICATIONS TRAINING (UACT)</a:t>
            </a:r>
          </a:p>
        </p:txBody>
      </p:sp>
      <p:pic>
        <p:nvPicPr>
          <p:cNvPr id="14" name="Picture 13" descr="U Health_horizontal_cmyk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2" y="8533697"/>
            <a:ext cx="1299104" cy="455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Straight Connector 14"/>
          <p:cNvCxnSpPr/>
          <p:nvPr userDrawn="1"/>
        </p:nvCxnSpPr>
        <p:spPr>
          <a:xfrm>
            <a:off x="2147095" y="8729487"/>
            <a:ext cx="10605823" cy="0"/>
          </a:xfrm>
          <a:prstGeom prst="line">
            <a:avLst/>
          </a:prstGeom>
          <a:ln w="12700" cmpd="sng">
            <a:solidFill>
              <a:srgbClr val="A2172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 userDrawn="1"/>
        </p:nvSpPr>
        <p:spPr>
          <a:xfrm>
            <a:off x="-271540" y="1798519"/>
            <a:ext cx="12774135" cy="6483812"/>
          </a:xfrm>
          <a:prstGeom prst="rect">
            <a:avLst/>
          </a:prstGeom>
          <a:solidFill>
            <a:srgbClr val="A21727"/>
          </a:solidFill>
          <a:ln>
            <a:noFill/>
          </a:ln>
          <a:effectLst>
            <a:glow rad="444500">
              <a:schemeClr val="tx1">
                <a:lumMod val="95000"/>
                <a:lumOff val="5000"/>
                <a:alpha val="3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400"/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5738001" y="8318501"/>
            <a:ext cx="6454000" cy="410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 baseline="0">
                <a:solidFill>
                  <a:srgbClr val="A31527"/>
                </a:solidFill>
              </a:defRPr>
            </a:lvl1pPr>
          </a:lstStyle>
          <a:p>
            <a:pPr lvl="0"/>
            <a:r>
              <a:rPr lang="en-US"/>
              <a:t>Source: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" y="1"/>
            <a:ext cx="105833" cy="9144000"/>
          </a:xfrm>
          <a:prstGeom prst="rect">
            <a:avLst/>
          </a:prstGeom>
          <a:solidFill>
            <a:srgbClr val="AF282C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6095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840"/>
          </a:p>
        </p:txBody>
      </p:sp>
    </p:spTree>
    <p:extLst>
      <p:ext uri="{BB962C8B-B14F-4D97-AF65-F5344CB8AC3E}">
        <p14:creationId xmlns:p14="http://schemas.microsoft.com/office/powerpoint/2010/main" val="2239567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451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50" r:id="rId4"/>
    <p:sldLayoutId id="2147483663" r:id="rId5"/>
    <p:sldLayoutId id="2147483664" r:id="rId6"/>
    <p:sldLayoutId id="2147483665" r:id="rId7"/>
    <p:sldLayoutId id="2147483666" r:id="rId8"/>
    <p:sldLayoutId id="2147483655" r:id="rId9"/>
    <p:sldLayoutId id="2147483659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09585" rtl="0" eaLnBrk="1" latinLnBrk="0" hangingPunct="1">
        <a:spcBef>
          <a:spcPct val="0"/>
        </a:spcBef>
        <a:buNone/>
        <a:defRPr sz="3733" b="0" i="0" kern="1200" cap="all" baseline="0">
          <a:solidFill>
            <a:srgbClr val="B01C32"/>
          </a:solidFill>
          <a:latin typeface="Century Gothic" charset="0"/>
          <a:ea typeface="+mj-ea"/>
          <a:cs typeface="Avenir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733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20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667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Century Gothic" charset="0"/>
          <a:cs typeface="Century Gothic" charset="0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1600" b="0" i="0" kern="1200" baseline="0">
          <a:solidFill>
            <a:schemeClr val="tx1">
              <a:lumMod val="65000"/>
              <a:lumOff val="35000"/>
            </a:schemeClr>
          </a:solidFill>
          <a:latin typeface="Century Gothic" charset="0"/>
          <a:ea typeface="+mn-ea"/>
          <a:cs typeface="Avenir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80" userDrawn="1">
          <p15:clr>
            <a:srgbClr val="F26B43"/>
          </p15:clr>
        </p15:guide>
        <p15:guide id="2" orient="horz" pos="554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FF946B7-3C37-D101-396C-6196A153B36A}"/>
              </a:ext>
            </a:extLst>
          </p:cNvPr>
          <p:cNvSpPr txBox="1"/>
          <p:nvPr/>
        </p:nvSpPr>
        <p:spPr>
          <a:xfrm>
            <a:off x="2903483" y="1130270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1. “Can’t Shock What You Can’t See”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68CDE-11D2-573D-D891-083C85548EB4}"/>
              </a:ext>
            </a:extLst>
          </p:cNvPr>
          <p:cNvSpPr txBox="1"/>
          <p:nvPr/>
        </p:nvSpPr>
        <p:spPr>
          <a:xfrm>
            <a:off x="665583" y="3021002"/>
            <a:ext cx="1086083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/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70M with history of ESRD found unresponsive on the floor. No pulse.</a:t>
            </a:r>
            <a:endParaRPr lang="en-US" sz="240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 algn="ctr"/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CPR in progress, IV access obtained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698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EB166-4F63-E180-6542-1E5D0BC00D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2568A5-F73D-91C5-E09C-708D517A8A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4F5623-96F5-31F0-00A8-F414DEBC5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758820"/>
            <a:ext cx="12275775" cy="54070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07F4E3-DCCA-56C5-3369-0BF5642A147C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4: “Fast &amp; Faint”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5E08AF-5CAB-83F9-D17F-9A065858AA5E}"/>
              </a:ext>
            </a:extLst>
          </p:cNvPr>
          <p:cNvSpPr txBox="1"/>
          <p:nvPr/>
        </p:nvSpPr>
        <p:spPr>
          <a:xfrm>
            <a:off x="258395" y="1335155"/>
            <a:ext cx="1246944" cy="402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Initial EKG</a:t>
            </a:r>
          </a:p>
        </p:txBody>
      </p:sp>
    </p:spTree>
    <p:extLst>
      <p:ext uri="{BB962C8B-B14F-4D97-AF65-F5344CB8AC3E}">
        <p14:creationId xmlns:p14="http://schemas.microsoft.com/office/powerpoint/2010/main" val="295186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370989-717D-B1FC-3545-6F7011703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A2B77-FD61-4B11-3A85-BB26D6A40D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A09136-298A-8E64-FB64-869ACD37844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DB862A-D8AA-76F1-E6C9-7FCFE28ADAFC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4: “Fast &amp; Faint”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CBA1C5-C6C4-425D-2952-E8D5199E6FFD}"/>
              </a:ext>
            </a:extLst>
          </p:cNvPr>
          <p:cNvSpPr txBox="1"/>
          <p:nvPr/>
        </p:nvSpPr>
        <p:spPr>
          <a:xfrm>
            <a:off x="258395" y="1335155"/>
            <a:ext cx="2348143" cy="402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Post Adenosine Tele: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8395A7-94C1-9E2B-9E3B-C88335D86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94" y="1758819"/>
            <a:ext cx="11386209" cy="48798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06424F-2809-3FB8-F79A-86D82230B8FB}"/>
              </a:ext>
            </a:extLst>
          </p:cNvPr>
          <p:cNvSpPr txBox="1"/>
          <p:nvPr/>
        </p:nvSpPr>
        <p:spPr>
          <a:xfrm>
            <a:off x="5206481" y="6927281"/>
            <a:ext cx="6438122" cy="13973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25"/>
              </a:spcBef>
            </a:pPr>
            <a:r>
              <a:rPr lang="en-US" dirty="0"/>
              <a:t>The AV node is blocked by adenosine and QRSs disappear.</a:t>
            </a:r>
            <a:br>
              <a:rPr lang="en-US" dirty="0"/>
            </a:br>
            <a:r>
              <a:rPr lang="en-US" dirty="0"/>
              <a:t>This "reveals" the flutter waves, which of course continue.</a:t>
            </a:r>
            <a:br>
              <a:rPr lang="en-US" dirty="0"/>
            </a:br>
            <a:r>
              <a:rPr lang="en-US" dirty="0"/>
              <a:t>There are some ventricular escape beats.</a:t>
            </a:r>
          </a:p>
          <a:p>
            <a:pPr algn="ctr">
              <a:spcBef>
                <a:spcPts val="525"/>
              </a:spcBef>
            </a:pPr>
            <a:r>
              <a:rPr lang="en-US" b="1" dirty="0"/>
              <a:t>The half-life of adenosine is about 10 seconds</a:t>
            </a:r>
            <a:endParaRPr lang="en-US" b="1" i="0" dirty="0">
              <a:effectLst/>
              <a:latin typeface="-apple-system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3B6842-1BC0-7DB2-11C9-4A4F05C569D7}"/>
              </a:ext>
            </a:extLst>
          </p:cNvPr>
          <p:cNvSpPr txBox="1"/>
          <p:nvPr/>
        </p:nvSpPr>
        <p:spPr>
          <a:xfrm>
            <a:off x="427573" y="6777949"/>
            <a:ext cx="2059859" cy="402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Baseline Rhythm?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3FD471-CC39-613C-777E-95F2C4303CF4}"/>
              </a:ext>
            </a:extLst>
          </p:cNvPr>
          <p:cNvSpPr txBox="1"/>
          <p:nvPr/>
        </p:nvSpPr>
        <p:spPr>
          <a:xfrm>
            <a:off x="441650" y="7165758"/>
            <a:ext cx="4764831" cy="712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Atrial flutter with 2:1 conduction.  </a:t>
            </a:r>
          </a:p>
          <a:p>
            <a:r>
              <a:rPr lang="en-US" i="1" dirty="0"/>
              <a:t>It is not PSVT and not sinus</a:t>
            </a:r>
          </a:p>
        </p:txBody>
      </p:sp>
    </p:spTree>
    <p:extLst>
      <p:ext uri="{BB962C8B-B14F-4D97-AF65-F5344CB8AC3E}">
        <p14:creationId xmlns:p14="http://schemas.microsoft.com/office/powerpoint/2010/main" val="175641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28727-9E74-49BE-1A63-04BBF75C9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D102BF-C690-7275-849D-3983C6EC98D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2128FB-B997-23E8-3DF3-2D599352D83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793F8E-BDE4-CAC9-0D5E-7DE83D51300E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5: “</a:t>
            </a:r>
            <a:r>
              <a:rPr lang="en-US" sz="2800" b="1" kern="100" dirty="0"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Slow and Confused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0402E5-3249-9486-B8B9-AA21AC1FB675}"/>
              </a:ext>
            </a:extLst>
          </p:cNvPr>
          <p:cNvSpPr txBox="1"/>
          <p:nvPr/>
        </p:nvSpPr>
        <p:spPr>
          <a:xfrm>
            <a:off x="1104122" y="3869619"/>
            <a:ext cx="9983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>
              <a:buSzPts val="1000"/>
              <a:tabLst>
                <a:tab pos="457200" algn="l"/>
              </a:tabLst>
            </a:pPr>
            <a:r>
              <a:rPr lang="en-US" sz="2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82F with bradycardia, confusion, SBP 80s. RRT activated for bradycardia</a:t>
            </a:r>
            <a:r>
              <a:rPr lang="en-US" sz="24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61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B01B6F-BA5B-2614-9B32-3212234A89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9671F3-3A98-03B8-C620-E2A3F3A05D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9CE4C-1211-1001-0142-4071FAD81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997" y="0"/>
            <a:ext cx="12407994" cy="61685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1AFEC5-B26F-E961-83D5-6626CB5D92B1}"/>
              </a:ext>
            </a:extLst>
          </p:cNvPr>
          <p:cNvSpPr txBox="1"/>
          <p:nvPr/>
        </p:nvSpPr>
        <p:spPr>
          <a:xfrm>
            <a:off x="5208117" y="6534980"/>
            <a:ext cx="6438122" cy="1461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ts val="525"/>
              </a:spcBef>
            </a:pPr>
            <a:r>
              <a:rPr lang="en-US" b="0" i="0" dirty="0">
                <a:effectLst/>
                <a:latin typeface="-apple-system"/>
              </a:rPr>
              <a:t>None of the atrial impulses appear to be conducted to the ventricles</a:t>
            </a:r>
          </a:p>
          <a:p>
            <a:pPr algn="ctr">
              <a:spcBef>
                <a:spcPts val="525"/>
              </a:spcBef>
            </a:pPr>
            <a:endParaRPr lang="en-US" b="0" i="0" dirty="0">
              <a:effectLst/>
              <a:latin typeface="-apple-system"/>
            </a:endParaRPr>
          </a:p>
          <a:p>
            <a:pPr algn="ctr">
              <a:spcBef>
                <a:spcPts val="525"/>
              </a:spcBef>
            </a:pPr>
            <a:r>
              <a:rPr lang="en-US" b="0" i="0" dirty="0">
                <a:effectLst/>
                <a:latin typeface="-apple-system"/>
              </a:rPr>
              <a:t>There is a slow ventricular escape rhythm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3B8B50-8B0D-3611-6F41-6DF7736AC7FB}"/>
              </a:ext>
            </a:extLst>
          </p:cNvPr>
          <p:cNvSpPr txBox="1"/>
          <p:nvPr/>
        </p:nvSpPr>
        <p:spPr>
          <a:xfrm>
            <a:off x="429209" y="6385648"/>
            <a:ext cx="1986891" cy="7127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Atrial Rate?</a:t>
            </a:r>
          </a:p>
          <a:p>
            <a:r>
              <a:rPr lang="en-US" dirty="0"/>
              <a:t>Ventricular Rate?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3018A2-F377-FAB3-B71F-91EC305B99DF}"/>
              </a:ext>
            </a:extLst>
          </p:cNvPr>
          <p:cNvSpPr txBox="1"/>
          <p:nvPr/>
        </p:nvSpPr>
        <p:spPr>
          <a:xfrm>
            <a:off x="2780259" y="6385648"/>
            <a:ext cx="1063689" cy="402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60 bpm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0516B4-135E-F0EB-3277-81FB6E1BF460}"/>
              </a:ext>
            </a:extLst>
          </p:cNvPr>
          <p:cNvSpPr txBox="1"/>
          <p:nvPr/>
        </p:nvSpPr>
        <p:spPr>
          <a:xfrm>
            <a:off x="2780259" y="6695861"/>
            <a:ext cx="984565" cy="4025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 bpm</a:t>
            </a:r>
          </a:p>
        </p:txBody>
      </p:sp>
    </p:spTree>
    <p:extLst>
      <p:ext uri="{BB962C8B-B14F-4D97-AF65-F5344CB8AC3E}">
        <p14:creationId xmlns:p14="http://schemas.microsoft.com/office/powerpoint/2010/main" val="376708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8A852-541D-ADF4-F8AA-F8E96B4D0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0ADD8-7788-1D1E-748A-F11B23F5BD5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C3300-C48B-80FB-9FC5-49AE19A801E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DDD94A-3113-CE84-3777-BB7ED2140506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6: “Twist and Shou</a:t>
            </a:r>
            <a:r>
              <a:rPr lang="en-US" sz="2800" b="1" kern="100" dirty="0"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t</a:t>
            </a: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CB7531-26E3-0BB1-1539-5B7D7083951A}"/>
              </a:ext>
            </a:extLst>
          </p:cNvPr>
          <p:cNvSpPr txBox="1"/>
          <p:nvPr/>
        </p:nvSpPr>
        <p:spPr>
          <a:xfrm>
            <a:off x="1104122" y="3869619"/>
            <a:ext cx="99837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>
              <a:buSzPts val="1000"/>
              <a:tabLst>
                <a:tab pos="457200" algn="l"/>
              </a:tabLst>
            </a:pPr>
            <a:r>
              <a:rPr lang="en-US" sz="24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24F with recent QT-prolonging meds collapses on telemetry. 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280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4EE3CE-8F28-9281-2946-9154CCD8E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EA1B196-A038-536B-6EBD-2764E19F05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280474"/>
              </p:ext>
            </p:extLst>
          </p:nvPr>
        </p:nvGraphicFramePr>
        <p:xfrm>
          <a:off x="838200" y="2796131"/>
          <a:ext cx="10515600" cy="50292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18913042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33487278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951106570"/>
                    </a:ext>
                  </a:extLst>
                </a:gridCol>
              </a:tblGrid>
              <a:tr h="407323">
                <a:tc>
                  <a:txBody>
                    <a:bodyPr/>
                    <a:lstStyle/>
                    <a:p>
                      <a:r>
                        <a:rPr lang="en-US" b="1" dirty="0"/>
                        <a:t>ABG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Result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Reference Range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4280011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pH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6.98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7.35–7.45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2568143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 dirty="0" err="1"/>
                        <a:t>pCO</a:t>
                      </a:r>
                      <a:r>
                        <a:rPr lang="en-US" dirty="0"/>
                        <a:t>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55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35–45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533177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pO₂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88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80–100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3081697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HCO₃⁻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12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22–26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815340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Lactate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9.2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&lt;2.0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2356364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Na⁺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138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135–145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9914389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K⁺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7.2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3.5–5.0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4285020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Cl⁻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105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98–106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8025225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iCa²⁺ (ionized)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0.98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1.12–1.32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7612452"/>
                  </a:ext>
                </a:extLst>
              </a:tr>
              <a:tr h="407323">
                <a:tc>
                  <a:txBody>
                    <a:bodyPr/>
                    <a:lstStyle/>
                    <a:p>
                      <a:r>
                        <a:rPr lang="en-US"/>
                        <a:t>Glucose (repeat)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 mg/dL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70–100 mg/dL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793992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12D5766-4195-3833-E881-9D07F463CA9A}"/>
              </a:ext>
            </a:extLst>
          </p:cNvPr>
          <p:cNvSpPr txBox="1"/>
          <p:nvPr/>
        </p:nvSpPr>
        <p:spPr>
          <a:xfrm>
            <a:off x="838200" y="1510001"/>
            <a:ext cx="63887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POC Glucose: </a:t>
            </a:r>
            <a:r>
              <a:rPr lang="en-US" sz="2400" dirty="0"/>
              <a:t>98 mg/dL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FBCB79-D48C-043E-901D-5768FB8BEB3D}"/>
              </a:ext>
            </a:extLst>
          </p:cNvPr>
          <p:cNvSpPr txBox="1"/>
          <p:nvPr/>
        </p:nvSpPr>
        <p:spPr>
          <a:xfrm>
            <a:off x="838200" y="1991039"/>
            <a:ext cx="6382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/>
              <a:t>hs-TnI</a:t>
            </a:r>
            <a:r>
              <a:rPr lang="en-US" sz="2400" dirty="0"/>
              <a:t>: 11,000 ng/L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4AE553-CBA6-5320-5DD1-14B07CB3CA92}"/>
              </a:ext>
            </a:extLst>
          </p:cNvPr>
          <p:cNvSpPr txBox="1"/>
          <p:nvPr/>
        </p:nvSpPr>
        <p:spPr>
          <a:xfrm>
            <a:off x="2903483" y="643354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1. “Can’t Shock What You Can’t See”</a:t>
            </a:r>
          </a:p>
        </p:txBody>
      </p:sp>
    </p:spTree>
    <p:extLst>
      <p:ext uri="{BB962C8B-B14F-4D97-AF65-F5344CB8AC3E}">
        <p14:creationId xmlns:p14="http://schemas.microsoft.com/office/powerpoint/2010/main" val="375070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CD910C-66D3-023B-E7D5-F69165D2D8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3E1C7E-EB8C-15FD-8941-DD33A455A81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E8AC620-37FF-A94D-7575-96CE5B912A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319" y="1391134"/>
            <a:ext cx="10051362" cy="2870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ABE25C3-1514-86E6-6147-6C3272104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44" y="4976280"/>
            <a:ext cx="10051362" cy="2956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FECFC0-0B54-84A0-BDCF-E3C473006AA1}"/>
              </a:ext>
            </a:extLst>
          </p:cNvPr>
          <p:cNvSpPr txBox="1"/>
          <p:nvPr/>
        </p:nvSpPr>
        <p:spPr>
          <a:xfrm>
            <a:off x="2974608" y="152902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1. “Can’t Shock What You Can’t See”</a:t>
            </a:r>
          </a:p>
        </p:txBody>
      </p:sp>
    </p:spTree>
    <p:extLst>
      <p:ext uri="{BB962C8B-B14F-4D97-AF65-F5344CB8AC3E}">
        <p14:creationId xmlns:p14="http://schemas.microsoft.com/office/powerpoint/2010/main" val="313592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76238-C51B-01E4-7344-05756F1962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58CF2F-2C4D-372E-9714-D7E7AF16F30B}"/>
              </a:ext>
            </a:extLst>
          </p:cNvPr>
          <p:cNvSpPr txBox="1"/>
          <p:nvPr/>
        </p:nvSpPr>
        <p:spPr>
          <a:xfrm>
            <a:off x="2611125" y="1111609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2. “Pulseless but Not Powerless”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98358-9DFF-6995-2196-6A11CA8F5732}"/>
              </a:ext>
            </a:extLst>
          </p:cNvPr>
          <p:cNvSpPr txBox="1"/>
          <p:nvPr/>
        </p:nvSpPr>
        <p:spPr>
          <a:xfrm>
            <a:off x="447871" y="2600498"/>
            <a:ext cx="10711541" cy="19715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58F with history of CAD s/p multiple remote DES, HLD, T2DM, Active smoker now admitted for UTI with sepsis. Telemetry alarms "code blue" on hospital day 2. </a:t>
            </a:r>
          </a:p>
          <a:p>
            <a:pPr marR="0" lvl="0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US" sz="2400" kern="0" dirty="0"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R="0" lvl="0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On initial assessment, pulses are absent.  </a:t>
            </a:r>
            <a:endParaRPr lang="en-US" sz="24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941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E1007-29E2-A38E-292F-66BC10E1B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FE4D5AF-7E57-018E-2F76-E2F51A001D1F}"/>
              </a:ext>
            </a:extLst>
          </p:cNvPr>
          <p:cNvSpPr txBox="1"/>
          <p:nvPr/>
        </p:nvSpPr>
        <p:spPr>
          <a:xfrm>
            <a:off x="657165" y="1463091"/>
            <a:ext cx="6382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POC blood glucose: </a:t>
            </a:r>
            <a:r>
              <a:rPr lang="en-US" sz="2400" dirty="0"/>
              <a:t>152 mg/dL 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83E59FE-4F97-8342-9ED5-2C0A3A5BC3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475118"/>
              </p:ext>
            </p:extLst>
          </p:nvPr>
        </p:nvGraphicFramePr>
        <p:xfrm>
          <a:off x="654269" y="2544940"/>
          <a:ext cx="10515600" cy="45720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273718953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98549775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757655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/>
                        <a:t>ABG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Reference Range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0563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pH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7.35–7.45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3533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pCO₂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48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35–45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87605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pO₂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64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80–100 mmHg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4777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HCO₃⁻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22–26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3503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Lactate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6.5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&lt;2.0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95271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Na⁺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137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135–145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317008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K⁺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4.9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3.5–5.0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09266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Cl⁻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103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98–106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89241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iCa²⁺ (ionized)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1.10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1.12–1.32 mmol/L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043403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1EB6B1B-39A4-5E2B-7D40-A3F121480C25}"/>
              </a:ext>
            </a:extLst>
          </p:cNvPr>
          <p:cNvSpPr txBox="1"/>
          <p:nvPr/>
        </p:nvSpPr>
        <p:spPr>
          <a:xfrm>
            <a:off x="657165" y="1915395"/>
            <a:ext cx="63821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 err="1"/>
              <a:t>hs-TnI</a:t>
            </a:r>
            <a:r>
              <a:rPr lang="en-US" sz="2400" b="1" dirty="0"/>
              <a:t>: </a:t>
            </a:r>
            <a:r>
              <a:rPr lang="en-US" sz="2400" dirty="0"/>
              <a:t>121 ng/L </a:t>
            </a:r>
            <a:r>
              <a:rPr lang="en-US" sz="2400" i="1" dirty="0"/>
              <a:t>(Normal &lt;50 ng/L)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42056B-EBDF-E3D2-2BCE-DE61332D7CAD}"/>
              </a:ext>
            </a:extLst>
          </p:cNvPr>
          <p:cNvSpPr txBox="1"/>
          <p:nvPr/>
        </p:nvSpPr>
        <p:spPr>
          <a:xfrm>
            <a:off x="2719552" y="564762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2. “Pulseless but Not Powerless”</a:t>
            </a:r>
          </a:p>
        </p:txBody>
      </p:sp>
    </p:spTree>
    <p:extLst>
      <p:ext uri="{BB962C8B-B14F-4D97-AF65-F5344CB8AC3E}">
        <p14:creationId xmlns:p14="http://schemas.microsoft.com/office/powerpoint/2010/main" val="377368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1E913-3DA7-097D-5667-F75784D8D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193299-5521-13A1-C950-1341991E1C3E}"/>
              </a:ext>
            </a:extLst>
          </p:cNvPr>
          <p:cNvSpPr txBox="1"/>
          <p:nvPr/>
        </p:nvSpPr>
        <p:spPr>
          <a:xfrm>
            <a:off x="664940" y="1347351"/>
            <a:ext cx="6385034" cy="712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Post-ROSC EKG: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E092AB-B393-9524-4852-EC65B09E8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40" y="2060110"/>
            <a:ext cx="11149724" cy="45832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F1FA33-8D74-9BDB-E300-A37017831A60}"/>
              </a:ext>
            </a:extLst>
          </p:cNvPr>
          <p:cNvSpPr txBox="1"/>
          <p:nvPr/>
        </p:nvSpPr>
        <p:spPr>
          <a:xfrm>
            <a:off x="2592463" y="824131"/>
            <a:ext cx="63850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Case 2. “Pulseless but Not Powerless”</a:t>
            </a:r>
          </a:p>
        </p:txBody>
      </p:sp>
    </p:spTree>
    <p:extLst>
      <p:ext uri="{BB962C8B-B14F-4D97-AF65-F5344CB8AC3E}">
        <p14:creationId xmlns:p14="http://schemas.microsoft.com/office/powerpoint/2010/main" val="3678766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352CF-2A53-B71F-6DD4-ADBA621494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B8ADA7-87DE-303E-4A0E-17E2246093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9C6E4E-BE73-F69C-52DF-B45B0BC765F9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3: “No Pulse, Wide QRS”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B887EE-2171-A2AB-D0E8-3030DB54BB31}"/>
              </a:ext>
            </a:extLst>
          </p:cNvPr>
          <p:cNvSpPr txBox="1"/>
          <p:nvPr/>
        </p:nvSpPr>
        <p:spPr>
          <a:xfrm>
            <a:off x="746123" y="3085847"/>
            <a:ext cx="9983755" cy="916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45M with </a:t>
            </a:r>
            <a:r>
              <a:rPr lang="en-US" sz="2400" kern="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HFrEF</a:t>
            </a:r>
            <a:r>
              <a:rPr lang="en-US" sz="24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collapses in clinic waiting room. Code is called. Initial assessment reveals absent pulses. </a:t>
            </a:r>
            <a:endParaRPr lang="en-US" sz="24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385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81889-E6EF-EF91-82E0-E8B89BB868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55940E-7484-E963-8B3F-E211960F48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214F1A-0AD5-93AF-B5C2-E0D2DEE01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66" y="2329968"/>
            <a:ext cx="9995868" cy="53957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9AAC814-4E1D-7020-8F61-FE2FA3CDFC07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3: “No Pulse, Wide QRS”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03B808-CC5A-F358-4B53-2949E7771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721" y="4005239"/>
            <a:ext cx="5366279" cy="507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73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99B9F-0C81-8E86-3D52-E36992F10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06B7EC-099E-43E5-231A-AFD2013FC9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EB04AE-D209-B8DC-74C3-DE7C8A60A6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5990F1-40C3-9BDC-EF33-45C5E8A6DE86}"/>
              </a:ext>
            </a:extLst>
          </p:cNvPr>
          <p:cNvSpPr txBox="1"/>
          <p:nvPr/>
        </p:nvSpPr>
        <p:spPr>
          <a:xfrm>
            <a:off x="1505339" y="755293"/>
            <a:ext cx="9181322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2800" b="1" kern="100" dirty="0">
                <a:effectLst/>
                <a:latin typeface="Calibri" panose="020F0502020204030204" pitchFamily="34" charset="0"/>
                <a:ea typeface="Aptos" panose="020B0004020202020204" pitchFamily="34" charset="0"/>
                <a:cs typeface="Calibri" panose="020F0502020204030204" pitchFamily="34" charset="0"/>
              </a:rPr>
              <a:t>Case 4: “Fast &amp; Faint”</a:t>
            </a:r>
            <a:endParaRPr lang="en-US" sz="2800" kern="100" dirty="0">
              <a:effectLst/>
              <a:latin typeface="Calibri" panose="020F0502020204030204" pitchFamily="34" charset="0"/>
              <a:ea typeface="Aptos" panose="020B000402020202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AC6B18-5E02-E817-C7FC-54C948E2ED9C}"/>
              </a:ext>
            </a:extLst>
          </p:cNvPr>
          <p:cNvSpPr txBox="1"/>
          <p:nvPr/>
        </p:nvSpPr>
        <p:spPr>
          <a:xfrm>
            <a:off x="713492" y="3358509"/>
            <a:ext cx="99837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ctr">
              <a:buSzPts val="1000"/>
              <a:tabLst>
                <a:tab pos="4572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36F admitted for ETOH detox. RRT activated on third day of admission. Tachycardic, HR 180s, dizzy/lightheaded but responsive, pulsatile in all ext. </a:t>
            </a:r>
          </a:p>
        </p:txBody>
      </p:sp>
    </p:spTree>
    <p:extLst>
      <p:ext uri="{BB962C8B-B14F-4D97-AF65-F5344CB8AC3E}">
        <p14:creationId xmlns:p14="http://schemas.microsoft.com/office/powerpoint/2010/main" val="142025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ACT Template" id="{06610D40-E67D-3E47-92E1-CE8D0FF0A65B}" vid="{B7FA2DE3-7EBC-9743-9CA3-08525B16426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402b49ca-617a-4412-a136-22a821ef8eb4">PULSEDOC-1743074161-61</_dlc_DocId>
    <_dlc_DocIdUrl xmlns="402b49ca-617a-4412-a136-22a821ef8eb4">
      <Url>https://pulse.utah.edu/site/marcomm/_layouts/15/DocIdRedir.aspx?ID=PULSEDOC-1743074161-61</Url>
      <Description>PULSEDOC-1743074161-61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B7F15D18245C1458954909DB36AE657" ma:contentTypeVersion="0" ma:contentTypeDescription="Create a new document." ma:contentTypeScope="" ma:versionID="31d1ffe5a42fea02fd9322eb624dbb2b">
  <xsd:schema xmlns:xsd="http://www.w3.org/2001/XMLSchema" xmlns:xs="http://www.w3.org/2001/XMLSchema" xmlns:p="http://schemas.microsoft.com/office/2006/metadata/properties" xmlns:ns2="402b49ca-617a-4412-a136-22a821ef8eb4" targetNamespace="http://schemas.microsoft.com/office/2006/metadata/properties" ma:root="true" ma:fieldsID="2b995caac7fa654b91bcd9862e99db1b" ns2:_="">
    <xsd:import namespace="402b49ca-617a-4412-a136-22a821ef8eb4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b49ca-617a-4412-a136-22a821ef8eb4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B3E1DFD0-DD68-490A-A078-8CE649B447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70AB382-55E3-40DA-A82A-8ECD82B1E3DA}">
  <ds:schemaRefs>
    <ds:schemaRef ds:uri="402b49ca-617a-4412-a136-22a821ef8eb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B365374-5119-4479-8F1E-C11E63FE3D6A}">
  <ds:schemaRefs>
    <ds:schemaRef ds:uri="402b49ca-617a-4412-a136-22a821ef8e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4.xml><?xml version="1.0" encoding="utf-8"?>
<ds:datastoreItem xmlns:ds="http://schemas.openxmlformats.org/officeDocument/2006/customXml" ds:itemID="{8AD483DE-9F63-4F4B-ABC2-577B5FC298E2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46505</TotalTime>
  <Words>696</Words>
  <Application>Microsoft Macintosh PowerPoint</Application>
  <PresentationFormat>Custom</PresentationFormat>
  <Paragraphs>122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-apple-system</vt:lpstr>
      <vt:lpstr>Arial</vt:lpstr>
      <vt:lpstr>Calibri</vt:lpstr>
      <vt:lpstr>Century Gothic</vt:lpstr>
      <vt:lpstr>Century Gothic Bold</vt:lpstr>
      <vt:lpstr>Century Gothic Bold Italic</vt:lpstr>
      <vt:lpstr>Google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is communication important?</dc:title>
  <dc:creator>ANNA C BECK</dc:creator>
  <cp:lastModifiedBy>Brian Locke</cp:lastModifiedBy>
  <cp:revision>29</cp:revision>
  <dcterms:created xsi:type="dcterms:W3CDTF">2020-08-03T19:25:01Z</dcterms:created>
  <dcterms:modified xsi:type="dcterms:W3CDTF">2025-05-04T21:02:26Z</dcterms:modified>
</cp:coreProperties>
</file>

<file path=docProps/thumbnail.jpeg>
</file>